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38" y="4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E2EE6-4D56-4CF6-8AD5-1B3900C2BA48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D3AB6-1A4C-4849-BBE9-372DE342B0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2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1F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1F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00" y="1351623"/>
            <a:ext cx="2554605" cy="420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21F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5528" y="104642"/>
            <a:ext cx="7012942" cy="87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21F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512" y="1199388"/>
            <a:ext cx="8142975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846" y="6307311"/>
            <a:ext cx="24892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6019800"/>
            <a:ext cx="2133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Prof. </a:t>
            </a:r>
            <a:r>
              <a:rPr lang="en-US" sz="1600" b="1" i="1" dirty="0" err="1" smtClean="0"/>
              <a:t>dr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Miloš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Bešić</a:t>
            </a:r>
            <a:endParaRPr lang="en-US" sz="1600" b="1" i="1" dirty="0" smtClean="0"/>
          </a:p>
          <a:p>
            <a:pPr algn="ctr"/>
            <a:r>
              <a:rPr lang="en-US" sz="1600" b="1" i="1" dirty="0" err="1" smtClean="0"/>
              <a:t>Dijana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Delić</a:t>
            </a:r>
            <a:endParaRPr lang="en-US" sz="1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438400" y="4952999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ME" dirty="0" smtClean="0"/>
          </a:p>
          <a:p>
            <a:r>
              <a:rPr lang="sr-Latn-ME" dirty="0" smtClean="0">
                <a:solidFill>
                  <a:schemeClr val="bg1"/>
                </a:solidFill>
              </a:rPr>
              <a:t>    </a:t>
            </a:r>
          </a:p>
          <a:p>
            <a:endParaRPr lang="sr-Latn-ME" dirty="0">
              <a:solidFill>
                <a:schemeClr val="bg1"/>
              </a:solidFill>
            </a:endParaRPr>
          </a:p>
          <a:p>
            <a:r>
              <a:rPr lang="sr-Latn-ME" dirty="0" smtClean="0">
                <a:solidFill>
                  <a:schemeClr val="bg1"/>
                </a:solidFill>
              </a:rPr>
              <a:t>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5762"/>
            <a:ext cx="4724400" cy="52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2942" cy="369332"/>
          </a:xfrm>
        </p:spPr>
        <p:txBody>
          <a:bodyPr/>
          <a:lstStyle/>
          <a:p>
            <a:pPr algn="ctr"/>
            <a:r>
              <a:rPr lang="sr-Latn-ME" dirty="0" smtClean="0"/>
              <a:t>CILJEVI I METOD ISTRAŽIVANJA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2" y="1199388"/>
            <a:ext cx="8142975" cy="470898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latin typeface="+mj-lt"/>
              </a:rPr>
              <a:t>Istraživanje</a:t>
            </a:r>
            <a:r>
              <a:rPr lang="en-US" dirty="0" smtClean="0">
                <a:latin typeface="+mj-lt"/>
              </a:rPr>
              <a:t> je </a:t>
            </a:r>
            <a:r>
              <a:rPr lang="en-US" dirty="0" err="1" smtClean="0">
                <a:latin typeface="+mj-lt"/>
              </a:rPr>
              <a:t>realizovano</a:t>
            </a:r>
            <a:r>
              <a:rPr lang="en-US" dirty="0" smtClean="0">
                <a:latin typeface="+mj-lt"/>
              </a:rPr>
              <a:t> u </a:t>
            </a:r>
            <a:r>
              <a:rPr lang="en-US" dirty="0" err="1" smtClean="0">
                <a:latin typeface="+mj-lt"/>
              </a:rPr>
              <a:t>periodu</a:t>
            </a:r>
            <a:r>
              <a:rPr lang="en-US" dirty="0" smtClean="0">
                <a:latin typeface="+mj-lt"/>
              </a:rPr>
              <a:t> od 25</a:t>
            </a:r>
            <a:r>
              <a:rPr lang="sr-Latn-ME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do 30</a:t>
            </a:r>
            <a:r>
              <a:rPr lang="sr-Latn-ME" dirty="0" smtClean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septembra</a:t>
            </a:r>
            <a:r>
              <a:rPr lang="en-US" dirty="0" smtClean="0">
                <a:latin typeface="+mj-lt"/>
              </a:rPr>
              <a:t> u </a:t>
            </a:r>
            <a:r>
              <a:rPr lang="en-US" dirty="0" err="1" smtClean="0">
                <a:latin typeface="+mj-lt"/>
              </a:rPr>
              <a:t>šest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crnogorskih</a:t>
            </a:r>
            <a:r>
              <a:rPr lang="sr-Latn-ME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opština</a:t>
            </a:r>
            <a:r>
              <a:rPr lang="en-US" dirty="0" smtClean="0">
                <a:latin typeface="+mj-lt"/>
              </a:rPr>
              <a:t> i to: </a:t>
            </a:r>
            <a:r>
              <a:rPr lang="en-US" dirty="0" err="1" smtClean="0">
                <a:latin typeface="+mj-lt"/>
              </a:rPr>
              <a:t>Berane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Bijelo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Polje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Podgorica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Nikšić</a:t>
            </a:r>
            <a:r>
              <a:rPr lang="en-US" dirty="0" smtClean="0">
                <a:latin typeface="+mj-lt"/>
              </a:rPr>
              <a:t>, Bar i </a:t>
            </a:r>
            <a:r>
              <a:rPr lang="en-US" dirty="0" err="1" smtClean="0">
                <a:latin typeface="+mj-lt"/>
              </a:rPr>
              <a:t>Tivat</a:t>
            </a:r>
            <a:r>
              <a:rPr lang="en-US" dirty="0" smtClean="0">
                <a:latin typeface="+mj-lt"/>
              </a:rPr>
              <a:t>. </a:t>
            </a: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Kao </a:t>
            </a:r>
            <a:r>
              <a:rPr lang="en-US" dirty="0" err="1" smtClean="0">
                <a:latin typeface="+mj-lt"/>
              </a:rPr>
              <a:t>metod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koristili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smo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grupni</a:t>
            </a:r>
            <a:r>
              <a:rPr lang="sr-Latn-ME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intervju</a:t>
            </a:r>
            <a:r>
              <a:rPr lang="en-US" dirty="0" smtClean="0">
                <a:latin typeface="+mj-lt"/>
              </a:rPr>
              <a:t>.</a:t>
            </a: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vi-VN" dirty="0" smtClean="0">
                <a:latin typeface="+mj-lt"/>
              </a:rPr>
              <a:t>Intervjui su trajali između 1h:45m (Tivat) i 2h:30m (Berane). Učesnici u grupnom</a:t>
            </a:r>
            <a:r>
              <a:rPr lang="sr-Latn-ME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intervjuu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relevantni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predstavnici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institucija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koji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različite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načine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uključeni</a:t>
            </a:r>
            <a:r>
              <a:rPr lang="en-US" dirty="0" smtClean="0">
                <a:latin typeface="+mj-lt"/>
              </a:rPr>
              <a:t> u </a:t>
            </a:r>
            <a:r>
              <a:rPr lang="en-US" dirty="0" err="1" smtClean="0">
                <a:latin typeface="+mj-lt"/>
              </a:rPr>
              <a:t>problematiku</a:t>
            </a:r>
            <a:r>
              <a:rPr lang="sr-Latn-ME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inkluzije</a:t>
            </a:r>
            <a:r>
              <a:rPr lang="en-US" dirty="0" smtClean="0">
                <a:latin typeface="+mj-lt"/>
              </a:rPr>
              <a:t> Roma i </a:t>
            </a:r>
            <a:r>
              <a:rPr lang="en-US" dirty="0" err="1" smtClean="0">
                <a:latin typeface="+mj-lt"/>
              </a:rPr>
              <a:t>Egipćana</a:t>
            </a: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ME" dirty="0" smtClean="0">
                <a:latin typeface="+mj-lt"/>
              </a:rPr>
              <a:t>Teme </a:t>
            </a:r>
            <a:r>
              <a:rPr lang="it-IT" dirty="0" smtClean="0"/>
              <a:t>koje su formulisane i kojima se grupni intervju rukovodio su:</a:t>
            </a: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dirty="0" smtClean="0">
              <a:latin typeface="+mj-lt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it-IT" dirty="0" smtClean="0">
                <a:latin typeface="+mj-lt"/>
              </a:rPr>
              <a:t>opšti problemi inkluzije Roma i Egipćana,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dirty="0" err="1" smtClean="0">
                <a:latin typeface="+mj-lt"/>
              </a:rPr>
              <a:t>pojavni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oblici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frekventnost</a:t>
            </a:r>
            <a:r>
              <a:rPr lang="en-US" dirty="0" smtClean="0">
                <a:latin typeface="+mj-lt"/>
              </a:rPr>
              <a:t> i </a:t>
            </a:r>
            <a:r>
              <a:rPr lang="en-US" dirty="0" err="1" smtClean="0">
                <a:latin typeface="+mj-lt"/>
              </a:rPr>
              <a:t>iskustva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vezana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 problem </a:t>
            </a:r>
            <a:r>
              <a:rPr lang="en-US" dirty="0" err="1" smtClean="0">
                <a:latin typeface="+mj-lt"/>
              </a:rPr>
              <a:t>prosjačenja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djece</a:t>
            </a:r>
            <a:r>
              <a:rPr lang="en-US" dirty="0" smtClean="0">
                <a:latin typeface="+mj-lt"/>
              </a:rPr>
              <a:t>,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dirty="0" err="1" smtClean="0">
                <a:latin typeface="+mj-lt"/>
              </a:rPr>
              <a:t>odnos</a:t>
            </a:r>
            <a:r>
              <a:rPr lang="en-US" dirty="0" smtClean="0">
                <a:latin typeface="+mj-lt"/>
              </a:rPr>
              <a:t> i </a:t>
            </a:r>
            <a:r>
              <a:rPr lang="en-US" dirty="0" err="1" smtClean="0">
                <a:latin typeface="+mj-lt"/>
              </a:rPr>
              <a:t>prakse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nadležnih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institucija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kada</a:t>
            </a:r>
            <a:r>
              <a:rPr lang="en-US" dirty="0" smtClean="0">
                <a:latin typeface="+mj-lt"/>
              </a:rPr>
              <a:t> je </a:t>
            </a:r>
            <a:r>
              <a:rPr lang="en-US" dirty="0" err="1" smtClean="0">
                <a:latin typeface="+mj-lt"/>
              </a:rPr>
              <a:t>riječ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suzbijanju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prosjačenja</a:t>
            </a:r>
            <a:r>
              <a:rPr lang="en-US" dirty="0" smtClean="0">
                <a:latin typeface="+mj-lt"/>
              </a:rPr>
              <a:t>,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pl-PL" dirty="0" smtClean="0">
                <a:latin typeface="+mj-lt"/>
              </a:rPr>
              <a:t>problemi komunikacije i saradnje sa romskom zajednicom i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dirty="0" err="1" smtClean="0">
                <a:latin typeface="+mj-lt"/>
              </a:rPr>
              <a:t>predlozi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mjera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za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suzbijanje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dječjeg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prosjačenja</a:t>
            </a:r>
            <a:endParaRPr lang="sr-Latn-ME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2942" cy="369332"/>
          </a:xfrm>
        </p:spPr>
        <p:txBody>
          <a:bodyPr/>
          <a:lstStyle/>
          <a:p>
            <a:pPr algn="ctr"/>
            <a:r>
              <a:rPr lang="sr-Latn-ME" dirty="0" smtClean="0"/>
              <a:t>FENOMENOLOGIJA PROBLEMA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2" y="1199388"/>
            <a:ext cx="8142975" cy="44319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ME" dirty="0" smtClean="0"/>
              <a:t> Dječje prosjačenje u Crnoj Gori, kao i u zemljama u regionu, uglavnom je problem koji se vezuje za romsku i egipćansku zajednicu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Ovaj problem se ne može analizirati izolovano, već se mora razmatrati u ukupnom kontekstu problema sa kojima se susrijeće romska i egipćanska zajednica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 </a:t>
            </a:r>
            <a:r>
              <a:rPr lang="sr-Latn-ME" dirty="0"/>
              <a:t>Dječje </a:t>
            </a:r>
            <a:r>
              <a:rPr lang="sr-Latn-ME" dirty="0" smtClean="0"/>
              <a:t>prosjačenje sastavni je dio ‘kulture siromaštva’ i prevashodno predstavlja strategiju porodičnog i ličnog preživljavanja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Najveći problem u borbi protiv prosjačenja djece jeste NEDOSTATAK SARADNJE I PODRŠKE RODITELJA DJECE U PROSJAČENJU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Nadležne institucije ulažu napore u borbi protiv ovog problema, ali usljed nedostatka porodične podrške i uticaja romske zajednice, recidivizam je redovna pojava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Osim u izraženosti problema, efektivnost borbe protiv prosjačenja u različitim opštinama varira, i prevashodno zavisi od dva faktora: KOORDINIRANOG RADA NADLEŽNIH INSTITUCIJA I ORGANA, I EFEKTIVNOSTI ROMSKIH MEDIJATORA</a:t>
            </a:r>
          </a:p>
          <a:p>
            <a:pPr>
              <a:buFont typeface="Arial" pitchFamily="34" charset="0"/>
              <a:buChar char="•"/>
            </a:pPr>
            <a:r>
              <a:rPr lang="sr-Latn-ME" dirty="0" smtClean="0"/>
              <a:t>  Inkluzija u sistem obrazovanja djece, POSEBNO U PREDŠKOLSKOM PERIODU, ključ je efikasne borbe protiv dječjeg prosjačenja, i najbolji mehanizam sveukupne inkluzije Roma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369332"/>
          </a:xfrm>
        </p:spPr>
        <p:txBody>
          <a:bodyPr/>
          <a:lstStyle/>
          <a:p>
            <a:r>
              <a:rPr lang="sr-Latn-ME" dirty="0" smtClean="0"/>
              <a:t>	KLJUČNI UZROCI DJEČJEG PROSJAČENJA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3" y="1199388"/>
            <a:ext cx="5519287" cy="55399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ME" sz="2000" b="1" dirty="0" smtClean="0"/>
              <a:t> L</a:t>
            </a:r>
            <a:r>
              <a:rPr lang="en-US" sz="2000" b="1" dirty="0" err="1" smtClean="0"/>
              <a:t>oš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socijalni</a:t>
            </a:r>
            <a:r>
              <a:rPr lang="en-US" sz="2000" b="1" dirty="0" smtClean="0"/>
              <a:t> i</a:t>
            </a:r>
            <a:r>
              <a:rPr lang="sr-Latn-ME" sz="2000" b="1" dirty="0" smtClean="0"/>
              <a:t> </a:t>
            </a:r>
            <a:r>
              <a:rPr lang="pl-PL" sz="2000" b="1" dirty="0" smtClean="0"/>
              <a:t>ekonomski položaj Roma i Egipćana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/>
              <a:t> N</a:t>
            </a:r>
            <a:r>
              <a:rPr lang="en-US" sz="2000" b="1" dirty="0" err="1" smtClean="0"/>
              <a:t>ebriga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roditelja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djeci</a:t>
            </a: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/>
              <a:t> D</a:t>
            </a:r>
            <a:r>
              <a:rPr lang="en-US" sz="2000" b="1" dirty="0" err="1" smtClean="0"/>
              <a:t>eficiti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primarnoj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socijalizaciji</a:t>
            </a:r>
            <a:r>
              <a:rPr lang="sr-Latn-ME" sz="2000" b="1" dirty="0" smtClean="0"/>
              <a:t> RE </a:t>
            </a:r>
            <a:r>
              <a:rPr lang="en-US" sz="2000" b="1" dirty="0" err="1" smtClean="0"/>
              <a:t>djece</a:t>
            </a: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endParaRPr lang="sr-Latn-ME" sz="2000" b="1" dirty="0" smtClean="0"/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/>
              <a:t> E</a:t>
            </a:r>
            <a:r>
              <a:rPr lang="en-US" sz="2000" b="1" dirty="0" err="1" smtClean="0"/>
              <a:t>fekat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sekundarne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socijalizacije</a:t>
            </a:r>
            <a:endParaRPr lang="sr-Latn-ME" sz="2000" b="1" dirty="0" smtClean="0"/>
          </a:p>
          <a:p>
            <a:endParaRPr lang="sr-Latn-ME" sz="2000" b="1" dirty="0" smtClean="0"/>
          </a:p>
          <a:p>
            <a:endParaRPr lang="pl-PL" sz="2000" b="1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066800"/>
            <a:ext cx="30480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‘’Vi </a:t>
            </a:r>
            <a:r>
              <a:rPr lang="en-US" sz="1400" i="1" dirty="0" err="1" smtClean="0"/>
              <a:t>treba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vidite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gdje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djeca</a:t>
            </a:r>
            <a:r>
              <a:rPr lang="en-US" sz="1400" i="1" dirty="0" smtClean="0"/>
              <a:t> i</a:t>
            </a:r>
            <a:r>
              <a:rPr lang="sr-Latn-ME" sz="1400" i="1" dirty="0" smtClean="0"/>
              <a:t> </a:t>
            </a:r>
            <a:r>
              <a:rPr lang="it-IT" sz="1400" i="1" dirty="0" smtClean="0"/>
              <a:t>njihovi roditelji žive. Da vidite vi na</a:t>
            </a:r>
            <a:r>
              <a:rPr lang="sr-Latn-ME" sz="1400" i="1" dirty="0" smtClean="0"/>
              <a:t> </a:t>
            </a:r>
            <a:r>
              <a:rPr lang="pl-PL" sz="1400" i="1" dirty="0" smtClean="0"/>
              <a:t>šta to liči... To je strašno... Za hljeb nemaju, a spavaju u brlogu....?’’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3048000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i="1" dirty="0" smtClean="0"/>
              <a:t>‘’... vjerujte mi, nema tu druge. Mi </a:t>
            </a:r>
            <a:r>
              <a:rPr lang="en-US" sz="1400" i="1" dirty="0" err="1" smtClean="0"/>
              <a:t>sklonimo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djecu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ulice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odvedemo</a:t>
            </a:r>
            <a:r>
              <a:rPr lang="sr-Latn-ME" sz="1400" i="1" dirty="0" smtClean="0"/>
              <a:t> </a:t>
            </a:r>
            <a:r>
              <a:rPr lang="en-US" sz="1400" i="1" dirty="0" err="1" smtClean="0"/>
              <a:t>ih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kod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roditelja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eto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ista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djeca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sjutra</a:t>
            </a:r>
            <a:r>
              <a:rPr lang="sr-Latn-ME" sz="1400" i="1" dirty="0" smtClean="0"/>
              <a:t>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ulici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Otac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tjera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</a:t>
            </a:r>
            <a:r>
              <a:rPr lang="en-US" sz="1400" i="1" dirty="0" smtClean="0"/>
              <a:t> prose.</a:t>
            </a:r>
            <a:r>
              <a:rPr lang="sr-Latn-ME" sz="1400" i="1" dirty="0" smtClean="0"/>
              <a:t> </a:t>
            </a:r>
            <a:r>
              <a:rPr lang="en-US" sz="1400" i="1" dirty="0" err="1" smtClean="0"/>
              <a:t>Vjerujte</a:t>
            </a:r>
            <a:r>
              <a:rPr lang="en-US" sz="1400" i="1" dirty="0" smtClean="0"/>
              <a:t> mi, </a:t>
            </a:r>
            <a:r>
              <a:rPr lang="en-US" sz="1400" i="1" dirty="0" err="1" smtClean="0"/>
              <a:t>jedino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rješenje</a:t>
            </a:r>
            <a:r>
              <a:rPr lang="en-US" sz="1400" i="1" dirty="0" smtClean="0"/>
              <a:t> je </a:t>
            </a:r>
            <a:r>
              <a:rPr lang="en-US" sz="1400" i="1" dirty="0" err="1" smtClean="0"/>
              <a:t>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im</a:t>
            </a:r>
            <a:r>
              <a:rPr lang="sr-Latn-ME" sz="1400" i="1" dirty="0" smtClean="0"/>
              <a:t> </a:t>
            </a:r>
            <a:r>
              <a:rPr lang="en-US" sz="1400" i="1" dirty="0" smtClean="0"/>
              <a:t>se </a:t>
            </a:r>
            <a:r>
              <a:rPr lang="en-US" sz="1400" i="1" dirty="0" err="1" smtClean="0"/>
              <a:t>oduzme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roditeljstvo</a:t>
            </a:r>
            <a:r>
              <a:rPr lang="en-US" sz="1400" i="1" dirty="0" smtClean="0"/>
              <a:t>.’’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886200"/>
            <a:ext cx="3048000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‘’Pa </a:t>
            </a:r>
            <a:r>
              <a:rPr lang="en-US" sz="1400" i="1" dirty="0" err="1" smtClean="0"/>
              <a:t>najgore</a:t>
            </a:r>
            <a:r>
              <a:rPr lang="en-US" sz="1400" i="1" dirty="0" smtClean="0"/>
              <a:t> je </a:t>
            </a:r>
            <a:r>
              <a:rPr lang="en-US" sz="1400" i="1" dirty="0" err="1" smtClean="0"/>
              <a:t>što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otac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tjera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</a:t>
            </a:r>
            <a:r>
              <a:rPr lang="sr-Latn-ME" sz="1400" i="1" dirty="0" smtClean="0"/>
              <a:t> </a:t>
            </a:r>
            <a:r>
              <a:rPr lang="en-US" sz="1400" i="1" dirty="0" smtClean="0"/>
              <a:t>prose. </a:t>
            </a:r>
            <a:r>
              <a:rPr lang="en-US" sz="1400" i="1" dirty="0" err="1" smtClean="0"/>
              <a:t>Šta</a:t>
            </a:r>
            <a:r>
              <a:rPr lang="en-US" sz="1400" i="1" dirty="0" smtClean="0"/>
              <a:t> mi </a:t>
            </a:r>
            <a:r>
              <a:rPr lang="en-US" sz="1400" i="1" dirty="0" err="1" smtClean="0"/>
              <a:t>tu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radimo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kad</a:t>
            </a:r>
            <a:r>
              <a:rPr lang="sr-Latn-ME" sz="1400" i="1" dirty="0" smtClean="0"/>
              <a:t> </a:t>
            </a:r>
            <a:r>
              <a:rPr lang="pl-PL" sz="1400" i="1" dirty="0" smtClean="0"/>
              <a:t>ih rođeni otac šalje na ulicu da </a:t>
            </a:r>
            <a:r>
              <a:rPr lang="en-US" sz="1400" i="1" dirty="0" smtClean="0"/>
              <a:t>prose?’’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029200"/>
            <a:ext cx="30480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i="1" dirty="0" smtClean="0"/>
              <a:t>‘’...znamo mi dobro svu tu djecu... </a:t>
            </a:r>
            <a:r>
              <a:rPr lang="en-US" sz="1400" i="1" dirty="0" smtClean="0"/>
              <a:t>i </a:t>
            </a:r>
            <a:r>
              <a:rPr lang="en-US" sz="1400" i="1" dirty="0" err="1" smtClean="0"/>
              <a:t>njih</a:t>
            </a:r>
            <a:r>
              <a:rPr lang="en-US" sz="1400" i="1" dirty="0" smtClean="0"/>
              <a:t> i </a:t>
            </a:r>
            <a:r>
              <a:rPr lang="en-US" sz="1400" i="1" dirty="0" err="1" smtClean="0"/>
              <a:t>njihove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roditelje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Bili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smo</a:t>
            </a:r>
            <a:r>
              <a:rPr lang="en-US" sz="1400" i="1" dirty="0" smtClean="0"/>
              <a:t> i</a:t>
            </a:r>
            <a:r>
              <a:rPr lang="sr-Latn-ME" sz="1400" i="1" dirty="0" smtClean="0"/>
              <a:t> </a:t>
            </a:r>
            <a:r>
              <a:rPr lang="pl-PL" sz="1400" i="1" dirty="0" smtClean="0"/>
              <a:t>kod njih kući. Znamo i gdje žive i šta rade. Stalno smo u kontaktu sa </a:t>
            </a:r>
            <a:r>
              <a:rPr lang="en-US" sz="1400" i="1" dirty="0" err="1" smtClean="0"/>
              <a:t>istom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djecom</a:t>
            </a:r>
            <a:r>
              <a:rPr lang="en-US" sz="1400" i="1" dirty="0" smtClean="0"/>
              <a:t>...’’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2942" cy="369332"/>
          </a:xfrm>
        </p:spPr>
        <p:txBody>
          <a:bodyPr/>
          <a:lstStyle/>
          <a:p>
            <a:r>
              <a:rPr lang="sr-Latn-ME" dirty="0" smtClean="0"/>
              <a:t>KLJUČNI OBLICI DEČIJEG PROSJAČENJA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2" y="1199388"/>
            <a:ext cx="8142975" cy="44319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ME" sz="2400" b="1" dirty="0" smtClean="0"/>
              <a:t> P</a:t>
            </a:r>
            <a:r>
              <a:rPr lang="en-US" sz="2400" b="1" dirty="0" err="1" smtClean="0"/>
              <a:t>orodično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prosjačenje</a:t>
            </a:r>
            <a:r>
              <a:rPr lang="sr-Latn-ME" sz="2400" b="1" dirty="0" smtClean="0"/>
              <a:t> – </a:t>
            </a:r>
            <a:r>
              <a:rPr lang="sr-Latn-ME" sz="2400" i="1" dirty="0" smtClean="0"/>
              <a:t>Oblik prosjačenja u kojima roditelji iniciraju prosjačenje svoje djece, pri čemu je prosjačenje sastavni dio ekonomije domaćinstva i strategija porodičnog preživljavanja</a:t>
            </a:r>
          </a:p>
          <a:p>
            <a:pPr>
              <a:buFont typeface="Arial" pitchFamily="34" charset="0"/>
              <a:buChar char="•"/>
            </a:pPr>
            <a:endParaRPr lang="sr-Latn-ME" sz="2400" b="1" dirty="0" smtClean="0"/>
          </a:p>
          <a:p>
            <a:pPr>
              <a:buFont typeface="Arial" pitchFamily="34" charset="0"/>
              <a:buChar char="•"/>
            </a:pPr>
            <a:r>
              <a:rPr lang="sr-Latn-ME" sz="2400" b="1" dirty="0" smtClean="0"/>
              <a:t> S</a:t>
            </a:r>
            <a:r>
              <a:rPr lang="en-US" sz="2400" b="1" dirty="0" err="1" smtClean="0"/>
              <a:t>pontano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dječje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prosjačenje</a:t>
            </a:r>
            <a:r>
              <a:rPr lang="sr-Latn-ME" sz="2400" b="1" dirty="0" smtClean="0"/>
              <a:t> – </a:t>
            </a:r>
            <a:r>
              <a:rPr lang="sr-Latn-ME" sz="2400" i="1" dirty="0" smtClean="0"/>
              <a:t>Oblik prosjačenja koje odlikuje tolerancija ali ne i iniciranje prosjačenja od strane roditelja. Javlja se kao rezultat sekundarne socijalizacije</a:t>
            </a:r>
          </a:p>
          <a:p>
            <a:pPr>
              <a:buFont typeface="Arial" pitchFamily="34" charset="0"/>
              <a:buChar char="•"/>
            </a:pPr>
            <a:endParaRPr lang="sr-Latn-ME" sz="2400" b="1" dirty="0" smtClean="0"/>
          </a:p>
          <a:p>
            <a:pPr>
              <a:buFont typeface="Arial" pitchFamily="34" charset="0"/>
              <a:buChar char="•"/>
            </a:pPr>
            <a:r>
              <a:rPr lang="sr-Latn-ME" sz="2400" b="1" dirty="0" smtClean="0"/>
              <a:t> O</a:t>
            </a:r>
            <a:r>
              <a:rPr lang="en-US" sz="2400" b="1" dirty="0" err="1" smtClean="0"/>
              <a:t>rganizovano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prosjačenje</a:t>
            </a:r>
            <a:r>
              <a:rPr lang="en-US" sz="2400" b="1" dirty="0" smtClean="0"/>
              <a:t> </a:t>
            </a:r>
            <a:r>
              <a:rPr lang="sr-Latn-ME" sz="2400" b="1" dirty="0" smtClean="0"/>
              <a:t>– </a:t>
            </a:r>
            <a:r>
              <a:rPr lang="sr-Latn-ME" sz="2400" i="1" dirty="0" smtClean="0"/>
              <a:t>Oblik prosjačenja koji karakteriše zloupotreba od strane trećeg-ih lica, pri čemu djeca prosjače u cilju ličnog bogaćenja trećeg-ih lica</a:t>
            </a:r>
            <a:endParaRPr lang="sr-Latn-ME" sz="2400" b="1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2942" cy="369332"/>
          </a:xfrm>
        </p:spPr>
        <p:txBody>
          <a:bodyPr/>
          <a:lstStyle/>
          <a:p>
            <a:pPr algn="ctr"/>
            <a:r>
              <a:rPr lang="pl-PL" dirty="0" smtClean="0"/>
              <a:t>BARIJERE U BORBI PROTIV PROSJAČENJA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512" y="1199388"/>
            <a:ext cx="8142975" cy="55399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Ne</a:t>
            </a:r>
            <a:r>
              <a:rPr lang="sr-Latn-ME" sz="2000" b="1" dirty="0" smtClean="0">
                <a:latin typeface="+mj-lt"/>
              </a:rPr>
              <a:t>postojanje </a:t>
            </a:r>
            <a:r>
              <a:rPr lang="en-US" sz="2000" b="1" dirty="0" err="1" smtClean="0">
                <a:latin typeface="+mj-lt"/>
              </a:rPr>
              <a:t>potrebn</a:t>
            </a:r>
            <a:r>
              <a:rPr lang="sr-Latn-ME" sz="2000" b="1" dirty="0" smtClean="0">
                <a:latin typeface="+mj-lt"/>
              </a:rPr>
              <a:t>e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dokumentacij</a:t>
            </a:r>
            <a:r>
              <a:rPr lang="sr-Latn-ME" sz="2000" b="1" dirty="0" smtClean="0">
                <a:latin typeface="+mj-lt"/>
              </a:rPr>
              <a:t>e</a:t>
            </a: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latin typeface="+mj-lt"/>
              </a:rPr>
              <a:t> Nedostatak integracije djece u školski sistem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N</a:t>
            </a:r>
            <a:r>
              <a:rPr lang="en-US" sz="2000" b="1" dirty="0" err="1" smtClean="0">
                <a:latin typeface="+mj-lt"/>
              </a:rPr>
              <a:t>edostatak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ili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neefikasna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komunikacija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roditeljima</a:t>
            </a: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N</a:t>
            </a:r>
            <a:r>
              <a:rPr lang="en-US" sz="2000" b="1" dirty="0" err="1" smtClean="0">
                <a:latin typeface="+mj-lt"/>
              </a:rPr>
              <a:t>edostatak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romskih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medijatora</a:t>
            </a: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N</a:t>
            </a:r>
            <a:r>
              <a:rPr lang="en-US" sz="2000" b="1" dirty="0" err="1" smtClean="0">
                <a:latin typeface="+mj-lt"/>
              </a:rPr>
              <a:t>edovoljna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senzitivnost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zapo</a:t>
            </a:r>
            <a:r>
              <a:rPr lang="sr-Latn-ME" sz="2000" b="1" dirty="0" smtClean="0">
                <a:latin typeface="+mj-lt"/>
              </a:rPr>
              <a:t>sl</a:t>
            </a:r>
            <a:r>
              <a:rPr lang="en-US" sz="2000" b="1" dirty="0" err="1" smtClean="0">
                <a:latin typeface="+mj-lt"/>
              </a:rPr>
              <a:t>enih</a:t>
            </a:r>
            <a:r>
              <a:rPr lang="en-US" sz="2000" b="1" dirty="0" smtClean="0">
                <a:latin typeface="+mj-lt"/>
              </a:rPr>
              <a:t> u </a:t>
            </a:r>
            <a:r>
              <a:rPr lang="en-US" sz="2000" b="1" dirty="0" err="1" smtClean="0">
                <a:latin typeface="+mj-lt"/>
              </a:rPr>
              <a:t>nadležnim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institucijama</a:t>
            </a: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D</a:t>
            </a:r>
            <a:r>
              <a:rPr lang="en-US" sz="2000" b="1" dirty="0" err="1" smtClean="0">
                <a:latin typeface="+mj-lt"/>
              </a:rPr>
              <a:t>istanciranje</a:t>
            </a:r>
            <a:r>
              <a:rPr lang="en-US" sz="2000" b="1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predrasude</a:t>
            </a:r>
            <a:r>
              <a:rPr lang="en-US" sz="2000" b="1" dirty="0" smtClean="0">
                <a:latin typeface="+mj-lt"/>
              </a:rPr>
              <a:t> i </a:t>
            </a:r>
            <a:r>
              <a:rPr lang="en-US" sz="2000" b="1" dirty="0" err="1" smtClean="0">
                <a:latin typeface="+mj-lt"/>
              </a:rPr>
              <a:t>stigmatizacija</a:t>
            </a:r>
            <a:r>
              <a:rPr lang="sr-Latn-ME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romske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populacije</a:t>
            </a: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N</a:t>
            </a:r>
            <a:r>
              <a:rPr lang="en-US" sz="2000" b="1" dirty="0" err="1" smtClean="0">
                <a:latin typeface="+mj-lt"/>
              </a:rPr>
              <a:t>eefikasnost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penalizacije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prosjačenja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djece</a:t>
            </a: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sr-Latn-ME" sz="2000" b="1" dirty="0" smtClean="0">
                <a:latin typeface="+mj-lt"/>
              </a:rPr>
              <a:t> Nedostatak efikasne saradnje između nadležnih institucija</a:t>
            </a: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sr-Latn-ME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800547" cy="50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5528" y="104642"/>
            <a:ext cx="7012942" cy="738664"/>
          </a:xfrm>
        </p:spPr>
        <p:txBody>
          <a:bodyPr/>
          <a:lstStyle/>
          <a:p>
            <a:pPr algn="ctr"/>
            <a:r>
              <a:rPr lang="sr-Latn-ME" dirty="0" smtClean="0"/>
              <a:t>IZRAŽENOST I POJAVNI OBLICI DJEČJEG PROSJAČENJA PO OPŠTINAMA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2942" cy="369332"/>
          </a:xfrm>
        </p:spPr>
        <p:txBody>
          <a:bodyPr/>
          <a:lstStyle/>
          <a:p>
            <a:pPr algn="ctr"/>
            <a:r>
              <a:rPr lang="sr-Latn-ME" dirty="0" smtClean="0"/>
              <a:t>ŠTA SE MOŽE/TREBA UČINITI?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990600"/>
            <a:ext cx="8295375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Aktivan rad sa roditeljima</a:t>
            </a:r>
            <a:r>
              <a:rPr kumimoji="0" lang="sr-Latn-M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KLJUČAN.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bi se efektivno radilo sa roditeljima, potrebni su posrednici</a:t>
            </a:r>
            <a:r>
              <a:rPr kumimoji="0" lang="sr-Latn-M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romski medijatori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 romskim</a:t>
            </a:r>
            <a:r>
              <a:rPr kumimoji="0" lang="sr-Latn-M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roditeljima je potrebno koordinirano i aktivno da rade sve nadležne institucije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ME" sz="1600" b="1" kern="0" noProof="0" dirty="0" smtClean="0"/>
              <a:t> Kad se radi sa roditeljima metod prijetnje penalizacijom i oduzimanjem benefita je efikasan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ME" sz="1600" b="1" kern="0" dirty="0" smtClean="0"/>
              <a:t> Ideja o dnevnom boravku/prihvatilištu djece koja prosjače je snažno podržana.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r-Latn-ME" sz="1600" b="1" kern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adležne službe moraju bolje da koordiniraju u</a:t>
            </a:r>
            <a:r>
              <a:rPr kumimoji="0" lang="sr-Latn-ME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borbi protiv dječjeg prosjačenja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ME" sz="1600" b="1" kern="0" baseline="0" dirty="0" smtClean="0"/>
              <a:t> Zaposleni</a:t>
            </a:r>
            <a:r>
              <a:rPr lang="sr-Latn-ME" sz="1600" b="1" kern="0" dirty="0" smtClean="0"/>
              <a:t> u nadležnim službama i organima moraju da iskazuju viši stepen senzibilnosti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Poboljšanje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koordinacije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saradnje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svih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nadležnih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službi</a:t>
            </a: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Povećanje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senzibilnosti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zaposlenih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lokalnoj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samouopravi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nadležnim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institucijama</a:t>
            </a: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ME" sz="1600" b="1" kern="0" dirty="0" smtClean="0"/>
              <a:t> Potrebno je povećati stepen empatije i senzibilnosti većinske populacije</a:t>
            </a:r>
            <a:endParaRPr kumimoji="0" lang="sr-Latn-M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528" y="104642"/>
            <a:ext cx="7012942" cy="369332"/>
          </a:xfrm>
        </p:spPr>
        <p:txBody>
          <a:bodyPr/>
          <a:lstStyle/>
          <a:p>
            <a:pPr algn="ctr"/>
            <a:r>
              <a:rPr lang="sr-Latn-ME" dirty="0"/>
              <a:t>Š</a:t>
            </a:r>
            <a:r>
              <a:rPr lang="sr-Latn-ME" dirty="0" smtClean="0"/>
              <a:t>EMA PREDLOŽENIH MJERA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017216"/>
            <a:ext cx="7744740" cy="500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763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CILJEVI I METOD ISTRAŽIVANJA</vt:lpstr>
      <vt:lpstr>FENOMENOLOGIJA PROBLEMA</vt:lpstr>
      <vt:lpstr> KLJUČNI UZROCI DJEČJEG PROSJAČENJA</vt:lpstr>
      <vt:lpstr>KLJUČNI OBLICI DEČIJEG PROSJAČENJA</vt:lpstr>
      <vt:lpstr>BARIJERE U BORBI PROTIV PROSJAČENJA</vt:lpstr>
      <vt:lpstr>IZRAŽENOST I POJAVNI OBLICI DJEČJEG PROSJAČENJA PO OPŠTINAMA</vt:lpstr>
      <vt:lpstr>ŠTA SE MOŽE/TREBA UČINITI?</vt:lpstr>
      <vt:lpstr>ŠEMA PREDLOŽENIH MJERA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Democracy and Human Rights</dc:title>
  <dc:creator>Nenad</dc:creator>
  <cp:lastModifiedBy>Klaus</cp:lastModifiedBy>
  <cp:revision>58</cp:revision>
  <dcterms:created xsi:type="dcterms:W3CDTF">2017-03-24T11:28:53Z</dcterms:created>
  <dcterms:modified xsi:type="dcterms:W3CDTF">2017-11-14T13:07:19Z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2016-12-21T00:00:00Z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2017-03-24T00:00:00Z</vt:filetime>
  </property>
</Properties>
</file>